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300" r:id="rId6"/>
    <p:sldId id="301" r:id="rId7"/>
    <p:sldId id="302" r:id="rId8"/>
    <p:sldId id="263" r:id="rId9"/>
    <p:sldId id="303" r:id="rId10"/>
    <p:sldId id="273" r:id="rId11"/>
    <p:sldId id="304" r:id="rId12"/>
    <p:sldId id="305" r:id="rId13"/>
    <p:sldId id="306" r:id="rId14"/>
    <p:sldId id="307" r:id="rId15"/>
    <p:sldId id="308" r:id="rId16"/>
    <p:sldId id="265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1" r:id="rId29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1139" autoAdjust="0"/>
  </p:normalViewPr>
  <p:slideViewPr>
    <p:cSldViewPr snapToGrid="0" snapToObjects="1">
      <p:cViewPr varScale="1">
        <p:scale>
          <a:sx n="46" d="100"/>
          <a:sy n="46" d="100"/>
        </p:scale>
        <p:origin x="1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5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уважаемые члены Государственной экзаменационной комиссии. Представляю вашему вниманию выпускную квалификационную работу на тему «Разработка механизма прямых трансграничных финансовых операций между цифровыми валютами разных стран».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разработки были выявлены сложности и проблемы, некоторые решения были вопросом оптимального выбора, а некоторые пришлось придумывать с нуля, их еще не существовало в открытом доступе.</a:t>
            </a:r>
          </a:p>
          <a:p>
            <a:endParaRPr lang="ru-RU" dirty="0"/>
          </a:p>
          <a:p>
            <a:r>
              <a:rPr lang="ru-RU" dirty="0"/>
              <a:t>1. Криптография - На этапе планирования нужно было выбрать с помощью каких алгоритмов будут генерироваться ключи, мнемонические фразы, как шифровать их, как преобразовывать ключи в адреса, как проверять подписи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r>
              <a:rPr lang="ru-RU" dirty="0"/>
              <a:t>2. Уникальные транзакции - у каждой транзакции в </a:t>
            </a:r>
            <a:r>
              <a:rPr lang="ru-RU" dirty="0" err="1"/>
              <a:t>блокчейне</a:t>
            </a:r>
            <a:r>
              <a:rPr lang="ru-RU" dirty="0"/>
              <a:t> должен быть уникальный </a:t>
            </a:r>
            <a:r>
              <a:rPr lang="ru-RU" dirty="0" err="1"/>
              <a:t>хеш</a:t>
            </a:r>
            <a:r>
              <a:rPr lang="ru-RU" dirty="0"/>
              <a:t>, </a:t>
            </a:r>
            <a:r>
              <a:rPr lang="ru-RU" dirty="0" err="1"/>
              <a:t>хеш</a:t>
            </a:r>
            <a:r>
              <a:rPr lang="ru-RU" dirty="0"/>
              <a:t> составляется из адреса отправителя получателя и суммы, но </a:t>
            </a:r>
            <a:r>
              <a:rPr lang="ru-RU" dirty="0" err="1"/>
              <a:t>чтол</a:t>
            </a:r>
            <a:r>
              <a:rPr lang="ru-RU" dirty="0"/>
              <a:t> если происходит транзакция с одинаковыми адресами отправителя получателя суммы? в существующих </a:t>
            </a:r>
            <a:r>
              <a:rPr lang="ru-RU" dirty="0" err="1"/>
              <a:t>блокчейнах</a:t>
            </a:r>
            <a:r>
              <a:rPr lang="ru-RU" dirty="0"/>
              <a:t> эта проблема решается добавлением случайного числа, но это лишняя </a:t>
            </a:r>
            <a:r>
              <a:rPr lang="ru-RU" dirty="0" err="1"/>
              <a:t>ненужна</a:t>
            </a:r>
            <a:r>
              <a:rPr lang="ru-RU" dirty="0"/>
              <a:t> информация в базе, </a:t>
            </a:r>
            <a:r>
              <a:rPr lang="ru-RU" dirty="0" err="1"/>
              <a:t>коотрую</a:t>
            </a:r>
            <a:r>
              <a:rPr lang="ru-RU" dirty="0"/>
              <a:t> хранить не хочется.</a:t>
            </a:r>
          </a:p>
          <a:p>
            <a:r>
              <a:rPr lang="ru-RU" dirty="0"/>
              <a:t>3. Сбои синхронизации - что делать если </a:t>
            </a:r>
            <a:r>
              <a:rPr lang="ru-RU" dirty="0" err="1"/>
              <a:t>нода</a:t>
            </a:r>
            <a:r>
              <a:rPr lang="ru-RU" dirty="0"/>
              <a:t> приняла блок и при проверке выявила неверную транзакцию (</a:t>
            </a:r>
            <a:r>
              <a:rPr lang="ru-RU" dirty="0" err="1"/>
              <a:t>хеш</a:t>
            </a:r>
            <a:r>
              <a:rPr lang="ru-RU" dirty="0"/>
              <a:t> не сошелся) или подпись оказалась неверной или в блоке что то не так.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устроить процесс производства блоков, каким образом </a:t>
            </a:r>
            <a:r>
              <a:rPr lang="ru-RU" dirty="0" err="1"/>
              <a:t>ноды</a:t>
            </a:r>
            <a:r>
              <a:rPr lang="ru-RU" dirty="0"/>
              <a:t> будут понимать что им пора генерировать блок или что нужно ждать блока от другой </a:t>
            </a:r>
            <a:r>
              <a:rPr lang="ru-RU" dirty="0" err="1"/>
              <a:t>ноды</a:t>
            </a:r>
            <a:r>
              <a:rPr lang="ru-RU" dirty="0"/>
              <a:t>, что делать непосредственно после запуска </a:t>
            </a:r>
            <a:r>
              <a:rPr lang="ru-RU" dirty="0" err="1"/>
              <a:t>итд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РЕШЕНИЯ ПРОБЛЕМ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93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Криптография - для генерации мнемонических фраз я выбрал стандартную bip39 это классика работает везде и хорошо. Адреса из публичных ключей получаются с помощью bech32, он используется в биткоине и поддерживает различные префиксы. Ключи из секретной фразы генерируются с помощью криптографии на эллиптических кривых (</a:t>
            </a:r>
            <a:r>
              <a:rPr lang="ru-RU" dirty="0" err="1"/>
              <a:t>esdsa</a:t>
            </a:r>
            <a:r>
              <a:rPr lang="ru-RU" dirty="0"/>
              <a:t> а конкретнее ed25519)</a:t>
            </a:r>
          </a:p>
          <a:p>
            <a:r>
              <a:rPr lang="ru-RU" dirty="0"/>
              <a:t>2. Вместо добавления случайного числа время станет этим уникальным параметром если сделать его достаточно точным, в частности увеличив точность до микросекунд, а если не будет хватать хоть до пико </a:t>
            </a:r>
            <a:r>
              <a:rPr lang="ru-RU" dirty="0" err="1"/>
              <a:t>фемто</a:t>
            </a:r>
            <a:r>
              <a:rPr lang="ru-RU" dirty="0"/>
              <a:t> секунд. По итогу </a:t>
            </a:r>
            <a:r>
              <a:rPr lang="ru-RU" dirty="0" err="1"/>
              <a:t>хеш</a:t>
            </a:r>
            <a:r>
              <a:rPr lang="ru-RU" dirty="0"/>
              <a:t> </a:t>
            </a:r>
            <a:r>
              <a:rPr lang="ru-RU" dirty="0" err="1"/>
              <a:t>всегджа</a:t>
            </a:r>
            <a:r>
              <a:rPr lang="ru-RU" dirty="0"/>
              <a:t> будет уникальным из за разности во времени транзакций (не будет коллизий).</a:t>
            </a:r>
          </a:p>
          <a:p>
            <a:r>
              <a:rPr lang="ru-RU" dirty="0"/>
              <a:t>3. Сбои синхронизации - В процессе решения этой проблемы я придумал систему </a:t>
            </a:r>
            <a:r>
              <a:rPr lang="ru-RU" dirty="0" err="1"/>
              <a:t>автофорка</a:t>
            </a:r>
            <a:r>
              <a:rPr lang="ru-RU" dirty="0"/>
              <a:t>, </a:t>
            </a:r>
            <a:r>
              <a:rPr lang="ru-RU" dirty="0" err="1"/>
              <a:t>невалидные</a:t>
            </a:r>
            <a:r>
              <a:rPr lang="ru-RU" dirty="0"/>
              <a:t> блоки или транзакции никак не влияют на работу </a:t>
            </a:r>
            <a:r>
              <a:rPr lang="ru-RU" dirty="0" err="1"/>
              <a:t>нод</a:t>
            </a:r>
            <a:r>
              <a:rPr lang="ru-RU" dirty="0"/>
              <a:t>. Пример: Кто то запустил </a:t>
            </a:r>
            <a:r>
              <a:rPr lang="ru-RU" dirty="0" err="1"/>
              <a:t>ноду</a:t>
            </a:r>
            <a:r>
              <a:rPr lang="ru-RU" dirty="0"/>
              <a:t> в которой поменял код так что с адреса с нулевым балансом можно отправлять сколько угодно денег, через эту </a:t>
            </a:r>
            <a:r>
              <a:rPr lang="ru-RU" dirty="0" err="1"/>
              <a:t>ноду</a:t>
            </a:r>
            <a:r>
              <a:rPr lang="ru-RU" dirty="0"/>
              <a:t> он производит транзакции и </a:t>
            </a:r>
            <a:r>
              <a:rPr lang="ru-RU" dirty="0" err="1"/>
              <a:t>нода</a:t>
            </a:r>
            <a:r>
              <a:rPr lang="ru-RU" dirty="0"/>
              <a:t> пытается передать эти блоки другим </a:t>
            </a:r>
            <a:r>
              <a:rPr lang="ru-RU" dirty="0" err="1"/>
              <a:t>нодам</a:t>
            </a:r>
            <a:r>
              <a:rPr lang="ru-RU" dirty="0"/>
              <a:t>. Другие правильные </a:t>
            </a:r>
            <a:r>
              <a:rPr lang="ru-RU" dirty="0" err="1"/>
              <a:t>ноды</a:t>
            </a:r>
            <a:r>
              <a:rPr lang="ru-RU" dirty="0"/>
              <a:t> не принимают эти транзакции и не записывают их к себе в базу, но та первая </a:t>
            </a:r>
            <a:r>
              <a:rPr lang="ru-RU" dirty="0" err="1"/>
              <a:t>нода</a:t>
            </a:r>
            <a:r>
              <a:rPr lang="ru-RU" dirty="0"/>
              <a:t> записала уже их к себе и теперь получая блоки от хороших </a:t>
            </a:r>
            <a:r>
              <a:rPr lang="ru-RU" dirty="0" err="1"/>
              <a:t>нод</a:t>
            </a:r>
            <a:r>
              <a:rPr lang="ru-RU" dirty="0"/>
              <a:t> она не будет записывать их к себе так как их история </a:t>
            </a:r>
            <a:r>
              <a:rPr lang="ru-RU" dirty="0" err="1"/>
              <a:t>блокчейна</a:t>
            </a:r>
            <a:r>
              <a:rPr lang="ru-RU" dirty="0"/>
              <a:t> разошлась и </a:t>
            </a:r>
            <a:r>
              <a:rPr lang="ru-RU" dirty="0" err="1"/>
              <a:t>хеши</a:t>
            </a:r>
            <a:r>
              <a:rPr lang="ru-RU" dirty="0"/>
              <a:t> последних блоков отличаются. Тем самым получился автоматический </a:t>
            </a:r>
            <a:r>
              <a:rPr lang="ru-RU" dirty="0" err="1"/>
              <a:t>форк</a:t>
            </a:r>
            <a:r>
              <a:rPr lang="ru-RU" dirty="0"/>
              <a:t>. Его преимущество в том что для проведения изменений в </a:t>
            </a:r>
            <a:r>
              <a:rPr lang="ru-RU" dirty="0" err="1"/>
              <a:t>нодах</a:t>
            </a:r>
            <a:r>
              <a:rPr lang="ru-RU" dirty="0"/>
              <a:t> не нужно делать масштабную работу по переключению </a:t>
            </a:r>
            <a:r>
              <a:rPr lang="ru-RU" dirty="0" err="1"/>
              <a:t>нод</a:t>
            </a:r>
            <a:r>
              <a:rPr lang="ru-RU" dirty="0"/>
              <a:t>, все происходит </a:t>
            </a:r>
            <a:r>
              <a:rPr lang="ru-RU" dirty="0" err="1"/>
              <a:t>нативно</a:t>
            </a:r>
            <a:r>
              <a:rPr lang="ru-RU" dirty="0"/>
              <a:t>. В дальнейшем у </a:t>
            </a:r>
            <a:r>
              <a:rPr lang="ru-RU" dirty="0" err="1"/>
              <a:t>пользотвателя</a:t>
            </a:r>
            <a:r>
              <a:rPr lang="ru-RU" dirty="0"/>
              <a:t> через веб интерфейс есть возможность выбрать </a:t>
            </a:r>
            <a:r>
              <a:rPr lang="ru-RU" dirty="0" err="1"/>
              <a:t>ноду</a:t>
            </a:r>
            <a:r>
              <a:rPr lang="ru-RU" dirty="0"/>
              <a:t> с той веткой блоков которая его устраивает.</a:t>
            </a:r>
          </a:p>
          <a:p>
            <a:r>
              <a:rPr lang="ru-RU" dirty="0"/>
              <a:t>4. Синхронизация </a:t>
            </a:r>
            <a:r>
              <a:rPr lang="ru-RU" dirty="0" err="1"/>
              <a:t>нод</a:t>
            </a:r>
            <a:r>
              <a:rPr lang="ru-RU" dirty="0"/>
              <a:t> - как </a:t>
            </a:r>
            <a:r>
              <a:rPr lang="ru-RU" dirty="0" err="1"/>
              <a:t>ноды</a:t>
            </a:r>
            <a:r>
              <a:rPr lang="ru-RU" dirty="0"/>
              <a:t> понимают когда им получать блоки когда записывать когда генерировать </a:t>
            </a:r>
            <a:r>
              <a:rPr lang="ru-RU" dirty="0" err="1"/>
              <a:t>итд</a:t>
            </a:r>
            <a:r>
              <a:rPr lang="ru-RU" dirty="0"/>
              <a:t>. </a:t>
            </a:r>
          </a:p>
          <a:p>
            <a:r>
              <a:rPr lang="ru-RU" dirty="0"/>
              <a:t>После запуска </a:t>
            </a:r>
            <a:r>
              <a:rPr lang="ru-RU" dirty="0" err="1"/>
              <a:t>нода</a:t>
            </a:r>
            <a:r>
              <a:rPr lang="ru-RU" dirty="0"/>
              <a:t> ищет </a:t>
            </a:r>
            <a:r>
              <a:rPr lang="ru-RU" dirty="0" err="1"/>
              <a:t>ноду</a:t>
            </a:r>
            <a:r>
              <a:rPr lang="ru-RU" dirty="0"/>
              <a:t> для синхронизации с самой большой цепочкой блоков и пытается скачать все эти блоки и сохранить себе, есть некоторые нюансы но в основном именно это происходит после запуска. </a:t>
            </a:r>
          </a:p>
          <a:p>
            <a:endParaRPr lang="ru-RU" dirty="0"/>
          </a:p>
          <a:p>
            <a:r>
              <a:rPr lang="ru-RU" dirty="0"/>
              <a:t>- У </a:t>
            </a:r>
            <a:r>
              <a:rPr lang="ru-RU" dirty="0" err="1"/>
              <a:t>нод</a:t>
            </a:r>
            <a:r>
              <a:rPr lang="ru-RU" dirty="0"/>
              <a:t> есть два основных статуса - "готовность" и "ожидание". При запуске </a:t>
            </a:r>
            <a:r>
              <a:rPr lang="ru-RU" dirty="0" err="1"/>
              <a:t>нода</a:t>
            </a:r>
            <a:r>
              <a:rPr lang="ru-RU" dirty="0"/>
              <a:t> находится в статусе "ожидания". Готовые </a:t>
            </a:r>
            <a:r>
              <a:rPr lang="ru-RU" dirty="0" err="1"/>
              <a:t>ноды</a:t>
            </a:r>
            <a:r>
              <a:rPr lang="ru-RU" dirty="0"/>
              <a:t> могут генерировать блоки, только что запущенные </a:t>
            </a:r>
            <a:r>
              <a:rPr lang="ru-RU" dirty="0" err="1"/>
              <a:t>ноды</a:t>
            </a:r>
            <a:r>
              <a:rPr lang="ru-RU" dirty="0"/>
              <a:t> могут только принимать блоки. Если нет других активных </a:t>
            </a:r>
            <a:r>
              <a:rPr lang="ru-RU" dirty="0" err="1"/>
              <a:t>нод</a:t>
            </a:r>
            <a:r>
              <a:rPr lang="ru-RU" dirty="0"/>
              <a:t>, то </a:t>
            </a:r>
            <a:r>
              <a:rPr lang="ru-RU" dirty="0" err="1"/>
              <a:t>нода</a:t>
            </a:r>
            <a:r>
              <a:rPr lang="ru-RU" dirty="0"/>
              <a:t> становится "готовой", иначе она остается в режиме ожидания. </a:t>
            </a:r>
          </a:p>
          <a:p>
            <a:r>
              <a:rPr lang="ru-RU" dirty="0"/>
              <a:t>- Когда наступает время для создания блока, активная и готовая </a:t>
            </a:r>
            <a:r>
              <a:rPr lang="ru-RU" dirty="0" err="1"/>
              <a:t>нода</a:t>
            </a:r>
            <a:r>
              <a:rPr lang="ru-RU" dirty="0"/>
              <a:t> берет все неподтвержденные транзакции, созданные через нее, и формирует новый блок, вычисляя дерево Меркла на основе этих транзакций.</a:t>
            </a:r>
          </a:p>
          <a:p>
            <a:r>
              <a:rPr lang="ru-RU" dirty="0"/>
              <a:t>- </a:t>
            </a:r>
            <a:r>
              <a:rPr lang="ru-RU" dirty="0" err="1"/>
              <a:t>Нода</a:t>
            </a:r>
            <a:r>
              <a:rPr lang="ru-RU" dirty="0"/>
              <a:t> отправляет уведомление всем другим активным </a:t>
            </a:r>
            <a:r>
              <a:rPr lang="ru-RU" dirty="0" err="1"/>
              <a:t>нодам</a:t>
            </a:r>
            <a:r>
              <a:rPr lang="ru-RU" dirty="0"/>
              <a:t> о предстоящем выпуске нового блока, подписывая его собственным ключом.</a:t>
            </a:r>
          </a:p>
          <a:p>
            <a:r>
              <a:rPr lang="ru-RU" dirty="0"/>
              <a:t>- Активные </a:t>
            </a:r>
            <a:r>
              <a:rPr lang="ru-RU" dirty="0" err="1"/>
              <a:t>ноды</a:t>
            </a:r>
            <a:r>
              <a:rPr lang="ru-RU" dirty="0"/>
              <a:t> получают уведомление, проверяют его подпись и отклоняют, если подпись неверна. Если проверка прошла успешно, они переходят к следующему шагу (неготовые </a:t>
            </a:r>
            <a:r>
              <a:rPr lang="ru-RU" dirty="0" err="1"/>
              <a:t>ноды</a:t>
            </a:r>
            <a:r>
              <a:rPr lang="ru-RU" dirty="0"/>
              <a:t> после получения уведомления становятся готовыми)</a:t>
            </a:r>
          </a:p>
          <a:p>
            <a:r>
              <a:rPr lang="ru-RU" dirty="0"/>
              <a:t>- Блок добавляется в локальную копию </a:t>
            </a:r>
            <a:r>
              <a:rPr lang="ru-RU" dirty="0" err="1"/>
              <a:t>блокчейна</a:t>
            </a:r>
            <a:r>
              <a:rPr lang="ru-RU" dirty="0"/>
              <a:t> текущей </a:t>
            </a:r>
            <a:r>
              <a:rPr lang="ru-RU" dirty="0" err="1"/>
              <a:t>ноды</a:t>
            </a:r>
            <a:r>
              <a:rPr lang="ru-RU" dirty="0"/>
              <a:t>, и в него включаются данные о новом блоке и его транзакциях.</a:t>
            </a:r>
          </a:p>
          <a:p>
            <a:r>
              <a:rPr lang="ru-RU" dirty="0"/>
              <a:t>- Новый блок рассылается всем остальным активным </a:t>
            </a:r>
            <a:r>
              <a:rPr lang="ru-RU" dirty="0" err="1"/>
              <a:t>нодам</a:t>
            </a:r>
            <a:r>
              <a:rPr lang="ru-RU" dirty="0"/>
              <a:t> с подписью.</a:t>
            </a:r>
          </a:p>
          <a:p>
            <a:r>
              <a:rPr lang="ru-RU" dirty="0"/>
              <a:t>- Другие активные </a:t>
            </a:r>
            <a:r>
              <a:rPr lang="ru-RU" dirty="0" err="1"/>
              <a:t>ноды</a:t>
            </a:r>
            <a:r>
              <a:rPr lang="ru-RU" dirty="0"/>
              <a:t> принимают блок, </a:t>
            </a:r>
            <a:r>
              <a:rPr lang="ru-RU" dirty="0" err="1"/>
              <a:t>валидируют</a:t>
            </a:r>
            <a:r>
              <a:rPr lang="ru-RU" dirty="0"/>
              <a:t> его подпись и </a:t>
            </a:r>
            <a:r>
              <a:rPr lang="ru-RU" dirty="0" err="1"/>
              <a:t>хеши</a:t>
            </a:r>
            <a:r>
              <a:rPr lang="ru-RU" dirty="0"/>
              <a:t> всех транзакций и добавляют его к себе в базу.</a:t>
            </a:r>
          </a:p>
          <a:p>
            <a:r>
              <a:rPr lang="ru-RU" dirty="0"/>
              <a:t>- Очередь переключается на следующую </a:t>
            </a:r>
            <a:r>
              <a:rPr lang="ru-RU" dirty="0" err="1"/>
              <a:t>ноду</a:t>
            </a:r>
            <a:r>
              <a:rPr lang="ru-RU" dirty="0"/>
              <a:t> по порядку, и весь процесс повторяется (после выпуска блока </a:t>
            </a:r>
            <a:r>
              <a:rPr lang="ru-RU" dirty="0" err="1"/>
              <a:t>нода</a:t>
            </a:r>
            <a:r>
              <a:rPr lang="ru-RU" dirty="0"/>
              <a:t> переходит в режим ожидания) получившая блок ожидающая </a:t>
            </a:r>
            <a:r>
              <a:rPr lang="ru-RU" dirty="0" err="1"/>
              <a:t>нода</a:t>
            </a:r>
            <a:r>
              <a:rPr lang="ru-RU" dirty="0"/>
              <a:t> если понимает что блок передала </a:t>
            </a:r>
            <a:r>
              <a:rPr lang="ru-RU" dirty="0" err="1"/>
              <a:t>нода</a:t>
            </a:r>
            <a:r>
              <a:rPr lang="ru-RU" dirty="0"/>
              <a:t> перед ней выходит из режима ожидания.</a:t>
            </a:r>
          </a:p>
          <a:p>
            <a:endParaRPr lang="ru-RU" dirty="0"/>
          </a:p>
          <a:p>
            <a:r>
              <a:rPr lang="ru-RU" dirty="0"/>
              <a:t>Далее этот цикл бесконечно повторяется.</a:t>
            </a:r>
          </a:p>
          <a:p>
            <a:endParaRPr lang="ru-RU" dirty="0"/>
          </a:p>
          <a:p>
            <a:r>
              <a:rPr lang="ru-RU" dirty="0"/>
              <a:t>Эта информация в </a:t>
            </a:r>
            <a:r>
              <a:rPr lang="ru-RU" dirty="0" err="1"/>
              <a:t>вкр</a:t>
            </a:r>
            <a:r>
              <a:rPr lang="ru-RU" dirty="0"/>
              <a:t> в разделе 2.2.5 модуль </a:t>
            </a:r>
            <a:r>
              <a:rPr lang="ru-RU" dirty="0" err="1"/>
              <a:t>ноды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ВЫБОР СРЕДСТВ РАЗРАБОТКИ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5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языка программирования был выбран </a:t>
            </a:r>
            <a:r>
              <a:rPr lang="ru-RU" dirty="0" err="1"/>
              <a:t>пайтон</a:t>
            </a:r>
            <a:r>
              <a:rPr lang="ru-RU" dirty="0"/>
              <a:t>, база данных в </a:t>
            </a:r>
            <a:r>
              <a:rPr lang="ru-RU" dirty="0" err="1"/>
              <a:t>постгрескл</a:t>
            </a:r>
            <a:r>
              <a:rPr lang="ru-RU" dirty="0"/>
              <a:t>, взаимодействие между языком и базой происходит с помощью </a:t>
            </a:r>
            <a:r>
              <a:rPr lang="en-US" dirty="0" err="1"/>
              <a:t>orm</a:t>
            </a:r>
            <a:r>
              <a:rPr lang="en-US" dirty="0"/>
              <a:t> </a:t>
            </a:r>
            <a:r>
              <a:rPr lang="en-US" dirty="0" err="1"/>
              <a:t>sqlalchemy</a:t>
            </a:r>
            <a:r>
              <a:rPr lang="en-US" dirty="0"/>
              <a:t> </a:t>
            </a:r>
            <a:r>
              <a:rPr lang="ru-RU" dirty="0"/>
              <a:t>и драйвера </a:t>
            </a:r>
            <a:r>
              <a:rPr lang="en-US" dirty="0" err="1"/>
              <a:t>asyncpg</a:t>
            </a:r>
            <a:r>
              <a:rPr lang="en-US" dirty="0"/>
              <a:t>. </a:t>
            </a:r>
            <a:r>
              <a:rPr lang="ru-RU" dirty="0"/>
              <a:t>Веб и запросы работают на </a:t>
            </a:r>
            <a:r>
              <a:rPr lang="en-US" dirty="0" err="1"/>
              <a:t>fastapi</a:t>
            </a:r>
            <a:r>
              <a:rPr lang="en-US" dirty="0"/>
              <a:t> </a:t>
            </a:r>
            <a:r>
              <a:rPr lang="ru-RU" dirty="0"/>
              <a:t>и запускается на </a:t>
            </a:r>
            <a:r>
              <a:rPr lang="en-US" dirty="0"/>
              <a:t>ASGI (</a:t>
            </a:r>
            <a:r>
              <a:rPr lang="ru-RU" dirty="0"/>
              <a:t>англ. </a:t>
            </a:r>
            <a:r>
              <a:rPr lang="en-US" dirty="0"/>
              <a:t>Asynchronous Server Gateway Interface) </a:t>
            </a:r>
            <a:r>
              <a:rPr lang="ru-RU" dirty="0"/>
              <a:t>веб сервере </a:t>
            </a:r>
            <a:r>
              <a:rPr lang="en-US" dirty="0" err="1"/>
              <a:t>uvicorn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1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ПОЛЬЗОВАТЕЛЬСКИЙ ИНТЕРФЕЙС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37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аутентификации и генерации мнемонической фразы, единственной вещи которая обеспечивает доступ к кошельку, из нее уже генерируются приватный и публичный ключи.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Главное окно кошелька с функциями перевода подписей и множеством разделов. Отображение баланса и адреса.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6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наверху - выбор </a:t>
            </a:r>
            <a:r>
              <a:rPr lang="ru-RU" dirty="0" err="1"/>
              <a:t>ноды</a:t>
            </a:r>
            <a:r>
              <a:rPr lang="ru-RU" dirty="0"/>
              <a:t>, он доступен с любого раздела сайта, можно наблюдать статус </a:t>
            </a:r>
            <a:r>
              <a:rPr lang="ru-RU" dirty="0" err="1"/>
              <a:t>онлайна</a:t>
            </a:r>
            <a:r>
              <a:rPr lang="ru-RU" dirty="0"/>
              <a:t>, количество блоков, при нажатии все автоматически </a:t>
            </a:r>
            <a:r>
              <a:rPr lang="ru-RU" dirty="0" err="1"/>
              <a:t>обновлячется</a:t>
            </a:r>
            <a:r>
              <a:rPr lang="ru-RU" dirty="0"/>
              <a:t> на новую </a:t>
            </a:r>
            <a:r>
              <a:rPr lang="ru-RU" dirty="0" err="1"/>
              <a:t>ноду</a:t>
            </a:r>
            <a:r>
              <a:rPr lang="ru-RU" dirty="0"/>
              <a:t>. На скриншоте активна только одна </a:t>
            </a:r>
            <a:r>
              <a:rPr lang="ru-RU" dirty="0" err="1"/>
              <a:t>нода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внизу - интерфейс создания подписи с функцией копирования.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2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сверху - интерфейс отправки криптовалюты, финальное подтверждение</a:t>
            </a:r>
          </a:p>
          <a:p>
            <a:endParaRPr lang="ru-RU" dirty="0"/>
          </a:p>
          <a:p>
            <a:r>
              <a:rPr lang="ru-RU" dirty="0"/>
              <a:t>внизу - отображение полученной транзакции в разделе кошелька. Внизу страницы кошелька есть все транзакции с возможностью сортировки.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нажатии на адрес в транзакции мы попадаем на страницу просмотра адреса, в адресной строке видно как оно формируется, на ней видно то же что и в разделе кошелька, но без возможности отправки криптовалюты </a:t>
            </a:r>
            <a:r>
              <a:rPr lang="ru-RU" dirty="0" err="1"/>
              <a:t>тк</a:t>
            </a:r>
            <a:r>
              <a:rPr lang="ru-RU" dirty="0"/>
              <a:t> это просто просмотр.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86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нажать на кнопку перейти к транзакции мы попадаем в раздел просмотра транзакции где видны все ее подробности. Номер блока </a:t>
            </a:r>
            <a:r>
              <a:rPr lang="ru-RU" dirty="0" err="1"/>
              <a:t>кликабелен</a:t>
            </a:r>
            <a:r>
              <a:rPr lang="ru-RU" dirty="0"/>
              <a:t> и если нажать на него то откроется страница подробного просмотра блока.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8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просмотра блока все его подробности, </a:t>
            </a:r>
            <a:r>
              <a:rPr lang="ru-RU" dirty="0" err="1"/>
              <a:t>предыдщий</a:t>
            </a:r>
            <a:r>
              <a:rPr lang="ru-RU" dirty="0"/>
              <a:t> </a:t>
            </a:r>
            <a:r>
              <a:rPr lang="ru-RU" dirty="0" err="1"/>
              <a:t>хеш</a:t>
            </a:r>
            <a:r>
              <a:rPr lang="ru-RU" dirty="0"/>
              <a:t> ведет на такую же страницу только с информацией о предыдущем блоке. также внизу отображаются все транзакции которые попали в этот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разделе кошелька есть кнопка блоки и по ней мы попадаем на обзорщик блоков, где в реальном времени отображается генерация блоков с возможностью посмотреть каждый блок подробнее, внизу страницы есть пагинация а наверху поиск который позволяет искать по адресу, номеру блока, </a:t>
            </a:r>
            <a:r>
              <a:rPr lang="ru-RU" dirty="0" err="1"/>
              <a:t>хешу</a:t>
            </a:r>
            <a:r>
              <a:rPr lang="ru-RU" dirty="0"/>
              <a:t> </a:t>
            </a:r>
            <a:r>
              <a:rPr lang="ru-RU" dirty="0" err="1"/>
              <a:t>транзкации</a:t>
            </a:r>
            <a:r>
              <a:rPr lang="ru-RU" dirty="0"/>
              <a:t> и попадать на страницы обзора.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2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1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можно внедрить в дальнейшем</a:t>
            </a:r>
          </a:p>
          <a:p>
            <a:endParaRPr lang="ru-RU" dirty="0"/>
          </a:p>
          <a:p>
            <a:r>
              <a:rPr lang="ru-RU" dirty="0"/>
              <a:t>1. балансировщик - система балансировки запросов который выбирает </a:t>
            </a:r>
            <a:r>
              <a:rPr lang="ru-RU" dirty="0" err="1"/>
              <a:t>ноду</a:t>
            </a:r>
            <a:r>
              <a:rPr lang="ru-RU" dirty="0"/>
              <a:t> для базового подключения не рандомно а в зависимости от расстояния и загруженности</a:t>
            </a:r>
          </a:p>
          <a:p>
            <a:r>
              <a:rPr lang="ru-RU" dirty="0"/>
              <a:t>2. </a:t>
            </a:r>
            <a:r>
              <a:rPr lang="ru-RU" dirty="0" err="1"/>
              <a:t>POAChain</a:t>
            </a:r>
            <a:r>
              <a:rPr lang="ru-RU" dirty="0"/>
              <a:t> подразумевает различные префиксы у адресов, что потенциально позволяет иметь несколько </a:t>
            </a:r>
            <a:r>
              <a:rPr lang="ru-RU" dirty="0" err="1"/>
              <a:t>подвалют</a:t>
            </a:r>
            <a:endParaRPr lang="ru-RU" dirty="0"/>
          </a:p>
          <a:p>
            <a:r>
              <a:rPr lang="ru-RU" dirty="0"/>
              <a:t>3. Система транзакция гибкая и имеет в себе встроенную информацию о версии что позволяет безболезненно обновлять содержание транзакций и обрабатывать их обособленно в зависимости от версии.</a:t>
            </a:r>
          </a:p>
          <a:p>
            <a:r>
              <a:rPr lang="ru-RU" dirty="0"/>
              <a:t>Написание тестов</a:t>
            </a:r>
          </a:p>
          <a:p>
            <a:r>
              <a:rPr lang="ru-RU" dirty="0"/>
              <a:t>4. Биржи для обмена криптовалюты и получения нужной нам в текущем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  <a:p>
            <a:r>
              <a:rPr lang="ru-RU" dirty="0"/>
              <a:t>5. I18N </a:t>
            </a:r>
            <a:r>
              <a:rPr lang="ru-RU" dirty="0" err="1"/>
              <a:t>Internationalization</a:t>
            </a:r>
            <a:r>
              <a:rPr lang="ru-RU" dirty="0"/>
              <a:t> то </a:t>
            </a:r>
            <a:r>
              <a:rPr lang="ru-RU" dirty="0" err="1"/>
              <a:t>етсь</a:t>
            </a:r>
            <a:r>
              <a:rPr lang="ru-RU" dirty="0"/>
              <a:t> локализация сайта на различные языки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08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1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Разработанное </a:t>
            </a:r>
            <a:r>
              <a:rPr lang="ru-RU" dirty="0" err="1"/>
              <a:t>блокчейн</a:t>
            </a:r>
            <a:r>
              <a:rPr lang="ru-RU" dirty="0"/>
              <a:t>-решение с алгоритмом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 обеспечивает значительное повышение эффективности и снижение затрат благодаря быстрой и недорогой обработке транзакций, устранению необходимости в многочисленных посредниках и снижению потребления вычислительных ресурсов. Высокий уровень безопасности достигается за счет децентрализованной и неизменяемой природы </a:t>
            </a:r>
            <a:r>
              <a:rPr lang="ru-RU" dirty="0" err="1"/>
              <a:t>блокчейна</a:t>
            </a:r>
            <a:r>
              <a:rPr lang="ru-RU" dirty="0"/>
              <a:t>, что вместе с публичной доступностью всех транзакций повышает доверие и прозрачность системы. </a:t>
            </a:r>
            <a:r>
              <a:rPr lang="ru-RU" dirty="0" err="1"/>
              <a:t>Блокчейн</a:t>
            </a:r>
            <a:r>
              <a:rPr lang="ru-RU" dirty="0"/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1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внимание, по </a:t>
            </a:r>
            <a:r>
              <a:rPr lang="ru-RU" dirty="0" err="1"/>
              <a:t>куеркоду</a:t>
            </a:r>
            <a:r>
              <a:rPr lang="ru-RU" dirty="0"/>
              <a:t> доступна разработанная система, а точнее ее сайт с запущенными двумя </a:t>
            </a:r>
            <a:r>
              <a:rPr lang="ru-RU" dirty="0" err="1"/>
              <a:t>нодами</a:t>
            </a:r>
            <a:r>
              <a:rPr lang="ru-RU" dirty="0"/>
              <a:t> там можно делать что угодно, адаптируется для телефонов </a:t>
            </a:r>
            <a:r>
              <a:rPr lang="ru-RU" dirty="0" err="1"/>
              <a:t>итд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  <a:p>
            <a:r>
              <a:rPr lang="ru-RU" dirty="0"/>
              <a:t>Современная </a:t>
            </a:r>
            <a:r>
              <a:rPr lang="ru-RU" dirty="0" err="1"/>
              <a:t>фиатная</a:t>
            </a:r>
            <a:r>
              <a:rPr lang="ru-RU" dirty="0"/>
              <a:t> система сталкивается с рядом серьезных проблем при проведении трансграничных транзакций. Во-первых, такие операции часто медленные и дорогостоящие из-за необходимости привлечения множества посредников и соблюдения сложных процедур. Это особенно актуально для стран, находящихся под санкциями, где доступ к международным финансовым системам ограничен. Кроме того, существующие </a:t>
            </a:r>
            <a:r>
              <a:rPr lang="ru-RU" dirty="0" err="1"/>
              <a:t>блокчейны</a:t>
            </a:r>
            <a:r>
              <a:rPr lang="ru-RU" dirty="0"/>
              <a:t>, использующие традиционные консенсус-механизмы, такие как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Work (</a:t>
            </a:r>
            <a:r>
              <a:rPr lang="ru-RU" dirty="0" err="1"/>
              <a:t>PoW</a:t>
            </a:r>
            <a:r>
              <a:rPr lang="ru-RU" dirty="0"/>
              <a:t>) и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Stake</a:t>
            </a:r>
            <a:r>
              <a:rPr lang="ru-RU" dirty="0"/>
              <a:t> (</a:t>
            </a:r>
            <a:r>
              <a:rPr lang="ru-RU" dirty="0" err="1"/>
              <a:t>PoS</a:t>
            </a:r>
            <a:r>
              <a:rPr lang="ru-RU" dirty="0"/>
              <a:t>), также имеют свои ограничения. Эти алгоритмы медленные, энергозатратными и требуют значительных вычислительных ресурсов, что делает их неудобными для массового использования.</a:t>
            </a:r>
          </a:p>
          <a:p>
            <a:r>
              <a:rPr lang="ru-RU" dirty="0"/>
              <a:t>Решение</a:t>
            </a:r>
          </a:p>
          <a:p>
            <a:r>
              <a:rPr lang="ru-RU" dirty="0"/>
              <a:t>Предложенным решением является внедрение нового экономического слоя на основе криптовалют, который строится на гибком и быстром консенсус-механизме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). В отличие от </a:t>
            </a:r>
            <a:r>
              <a:rPr lang="ru-RU" dirty="0" err="1"/>
              <a:t>PoW</a:t>
            </a:r>
            <a:r>
              <a:rPr lang="ru-RU" dirty="0"/>
              <a:t> и </a:t>
            </a:r>
            <a:r>
              <a:rPr lang="ru-RU" dirty="0" err="1"/>
              <a:t>PoS</a:t>
            </a:r>
            <a:r>
              <a:rPr lang="ru-RU" dirty="0"/>
              <a:t>, </a:t>
            </a:r>
            <a:r>
              <a:rPr lang="ru-RU" dirty="0" err="1"/>
              <a:t>PoA</a:t>
            </a:r>
            <a:r>
              <a:rPr lang="ru-RU" dirty="0"/>
              <a:t> основывается на ограниченном числе авторизованных валидаторов, что позволяет значительно ускорить процесс подтверждения транзакций и уменьшить затраты на их проведение. Это делает систему более эффективной и удобной для пользователей, особенно в контексте международных переводов.</a:t>
            </a:r>
          </a:p>
          <a:p>
            <a:endParaRPr lang="ru-RU" dirty="0"/>
          </a:p>
          <a:p>
            <a:r>
              <a:rPr lang="ru-RU" dirty="0"/>
              <a:t>Почему это актуально</a:t>
            </a:r>
          </a:p>
          <a:p>
            <a:r>
              <a:rPr lang="ru-RU" dirty="0"/>
              <a:t>1. Использование </a:t>
            </a:r>
            <a:r>
              <a:rPr lang="ru-RU" dirty="0" err="1"/>
              <a:t>блокчейна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позволяет России и другим странам обходить международные санкции. Транзакции в такой системе не зависят от централизованных финансовых институтов, подверженных санкционному давлению, что обеспечивает большую свободу и независимость в международных расчетах.</a:t>
            </a:r>
          </a:p>
          <a:p>
            <a:r>
              <a:rPr lang="ru-RU" dirty="0"/>
              <a:t>2.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значительно снижает операционные издержки благодаря устранению необходимости в большом числе посредников и уменьшению расходов на обработку транзакций. Это делает международные платежи более доступными и выгодными для бизнеса и частных лиц.</a:t>
            </a:r>
          </a:p>
          <a:p>
            <a:r>
              <a:rPr lang="ru-RU" dirty="0"/>
              <a:t>3. Одна из ключевых особенностей </a:t>
            </a:r>
            <a:r>
              <a:rPr lang="ru-RU" dirty="0" err="1"/>
              <a:t>блокчейна</a:t>
            </a:r>
            <a:r>
              <a:rPr lang="ru-RU" dirty="0"/>
              <a:t> – это его прозрачность и безопасность. Все транзакции записываются в неизменяемый реестр, который доступен для проверки всеми участниками сети. Это исключает возможность мошенничества и повышает доверие к системе, что особенно важно в условиях растущих </a:t>
            </a:r>
            <a:r>
              <a:rPr lang="ru-RU" dirty="0" err="1"/>
              <a:t>киберугроз</a:t>
            </a:r>
            <a:r>
              <a:rPr lang="ru-RU" dirty="0"/>
              <a:t>.</a:t>
            </a:r>
          </a:p>
          <a:p>
            <a:r>
              <a:rPr lang="ru-RU" dirty="0"/>
              <a:t>4. Внедрение </a:t>
            </a:r>
            <a:r>
              <a:rPr lang="ru-RU" dirty="0" err="1"/>
              <a:t>блокчейн</a:t>
            </a:r>
            <a:r>
              <a:rPr lang="ru-RU" dirty="0"/>
              <a:t>-технологий способствует цифровизации экономики России. Это соответствует стратегическим целям страны по развитию цифровых технологий и инноваций, делая экономику более современной и конкурентоспособной.</a:t>
            </a:r>
          </a:p>
          <a:p>
            <a:r>
              <a:rPr lang="ru-RU" dirty="0"/>
              <a:t>5. Особое значение имеет поддержка малого и среднего бизнеса, который часто сталкивается с трудностями при проведении международных транзакций. </a:t>
            </a:r>
            <a:r>
              <a:rPr lang="ru-RU" dirty="0" err="1"/>
              <a:t>Блокчейн</a:t>
            </a:r>
            <a:r>
              <a:rPr lang="ru-RU" dirty="0"/>
              <a:t> </a:t>
            </a:r>
            <a:r>
              <a:rPr lang="ru-RU" dirty="0" err="1"/>
              <a:t>PoA</a:t>
            </a:r>
            <a:r>
              <a:rPr lang="ru-RU" dirty="0"/>
              <a:t> обеспечивает более простой, быстрый и дешевый способ проведения платежей, что способствует развитию бизнеса и укреплению его позиций на международных рынках.</a:t>
            </a:r>
          </a:p>
          <a:p>
            <a:endParaRPr lang="ru-RU" dirty="0"/>
          </a:p>
          <a:p>
            <a:r>
              <a:rPr lang="ru-RU" dirty="0"/>
              <a:t>На картинке сравнение </a:t>
            </a:r>
            <a:r>
              <a:rPr lang="ru-RU" dirty="0" err="1"/>
              <a:t>тпс</a:t>
            </a:r>
            <a:r>
              <a:rPr lang="ru-RU" dirty="0"/>
              <a:t> транзакции в </a:t>
            </a:r>
            <a:r>
              <a:rPr lang="ru-RU" dirty="0" err="1"/>
              <a:t>секундну</a:t>
            </a:r>
            <a:r>
              <a:rPr lang="ru-RU" dirty="0"/>
              <a:t>, видно насколько разработанный </a:t>
            </a:r>
            <a:r>
              <a:rPr lang="ru-RU" dirty="0" err="1"/>
              <a:t>блокчейн</a:t>
            </a:r>
            <a:r>
              <a:rPr lang="ru-RU" dirty="0"/>
              <a:t> обгоняет остальные системы, упор буквально в пропускную способность сервера.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Взять лучшее из имеющегося</a:t>
            </a:r>
          </a:p>
          <a:p>
            <a:endParaRPr lang="ru-RU" dirty="0"/>
          </a:p>
          <a:p>
            <a:r>
              <a:rPr lang="ru-RU" dirty="0"/>
              <a:t>Для решения перечисленных проблем идеально подходит алгоритм </a:t>
            </a:r>
            <a:r>
              <a:rPr lang="ru-RU" dirty="0" err="1"/>
              <a:t>Proof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Authority (</a:t>
            </a:r>
            <a:r>
              <a:rPr lang="ru-RU" dirty="0" err="1"/>
              <a:t>PoA</a:t>
            </a:r>
            <a:r>
              <a:rPr lang="ru-RU" dirty="0"/>
              <a:t>), разработанный в 2017 году. </a:t>
            </a:r>
            <a:r>
              <a:rPr lang="ru-RU" dirty="0" err="1"/>
              <a:t>PoA</a:t>
            </a:r>
            <a:r>
              <a:rPr lang="ru-RU" dirty="0"/>
              <a:t> обеспечивает высокую скорость обработки транзакций и меньшие затраты благодаря использованию авторизованных валидаторов, что сокращает время на валидацию транзакций и снижает потребление ресурсов.</a:t>
            </a:r>
          </a:p>
          <a:p>
            <a:endParaRPr lang="ru-RU" dirty="0"/>
          </a:p>
          <a:p>
            <a:r>
              <a:rPr lang="ru-RU" dirty="0"/>
              <a:t>Адаптировать под задачу</a:t>
            </a:r>
          </a:p>
          <a:p>
            <a:endParaRPr lang="ru-RU" dirty="0"/>
          </a:p>
          <a:p>
            <a:r>
              <a:rPr lang="ru-RU" dirty="0"/>
              <a:t>Для успешного применения </a:t>
            </a:r>
            <a:r>
              <a:rPr lang="ru-RU" dirty="0" err="1"/>
              <a:t>PoA</a:t>
            </a:r>
            <a:r>
              <a:rPr lang="ru-RU" dirty="0"/>
              <a:t> необходимо создать </a:t>
            </a:r>
            <a:r>
              <a:rPr lang="ru-RU" dirty="0" err="1"/>
              <a:t>блокчейн</a:t>
            </a:r>
            <a:r>
              <a:rPr lang="ru-RU" dirty="0"/>
              <a:t> экосистему, включающую:</a:t>
            </a:r>
          </a:p>
          <a:p>
            <a:r>
              <a:rPr lang="ru-RU" dirty="0"/>
              <a:t>Криптографию: Обеспечение безопасности и защиты данных.</a:t>
            </a:r>
          </a:p>
          <a:p>
            <a:r>
              <a:rPr lang="ru-RU" dirty="0"/>
              <a:t>Хранилище: Надежная система для управления данными.</a:t>
            </a:r>
          </a:p>
          <a:p>
            <a:r>
              <a:rPr lang="ru-RU" dirty="0" err="1"/>
              <a:t>Ноды</a:t>
            </a:r>
            <a:r>
              <a:rPr lang="ru-RU" dirty="0"/>
              <a:t>: Авторизованные и доверенные </a:t>
            </a:r>
            <a:r>
              <a:rPr lang="ru-RU" dirty="0" err="1"/>
              <a:t>ноды</a:t>
            </a:r>
            <a:r>
              <a:rPr lang="ru-RU" dirty="0"/>
              <a:t> для поддержания безопасности сети.</a:t>
            </a:r>
          </a:p>
          <a:p>
            <a:r>
              <a:rPr lang="ru-RU" dirty="0"/>
              <a:t>Веб-интерфейс: Удобный интерфейс для мониторинга транзакций и управления аккаунтами.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решения вышеописанных проблем с помощью создания системы проведения транзакций с помощью </a:t>
            </a:r>
            <a:r>
              <a:rPr lang="ru-RU" dirty="0" err="1"/>
              <a:t>блокчейна</a:t>
            </a:r>
            <a:r>
              <a:rPr lang="ru-RU" dirty="0"/>
              <a:t> на консенсус-механизме </a:t>
            </a:r>
            <a:r>
              <a:rPr lang="ru-RU" dirty="0" err="1"/>
              <a:t>PoA</a:t>
            </a:r>
            <a:r>
              <a:rPr lang="ru-RU" dirty="0"/>
              <a:t> требовалось провести анализ существующих решений, выбрать средства разработки и </a:t>
            </a:r>
            <a:r>
              <a:rPr lang="ru-RU" dirty="0" err="1"/>
              <a:t>програмное</a:t>
            </a:r>
            <a:r>
              <a:rPr lang="ru-RU" dirty="0"/>
              <a:t> обеспечение, проанализировать и подготовиться к </a:t>
            </a:r>
            <a:r>
              <a:rPr lang="ru-RU" dirty="0" err="1"/>
              <a:t>потеницальным</a:t>
            </a:r>
            <a:r>
              <a:rPr lang="ru-RU" dirty="0"/>
              <a:t> уязвимостям, разработать архитектуру взаимодействия всех систем </a:t>
            </a:r>
            <a:r>
              <a:rPr lang="ru-RU" dirty="0" err="1"/>
              <a:t>блкочейна</a:t>
            </a:r>
            <a:r>
              <a:rPr lang="ru-RU" dirty="0"/>
              <a:t> друг с другом, разработать основные модули, криптографический, </a:t>
            </a:r>
            <a:r>
              <a:rPr lang="ru-RU" dirty="0" err="1"/>
              <a:t>нодовый</a:t>
            </a:r>
            <a:r>
              <a:rPr lang="ru-RU" dirty="0"/>
              <a:t> и модуль веб интерфейса и спланировать дальнейшее развитие системы.</a:t>
            </a:r>
          </a:p>
          <a:p>
            <a:endParaRPr lang="ru-RU" dirty="0"/>
          </a:p>
          <a:p>
            <a:r>
              <a:rPr lang="ru-RU" dirty="0"/>
              <a:t>На этапах анализа и проектирования было обнаружено некоторое количество проблем, дальше о них.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321E3-3F6B-47DE-BC4E-6195369FDD46}"/>
              </a:ext>
            </a:extLst>
          </p:cNvPr>
          <p:cNvSpPr txBox="1"/>
          <p:nvPr/>
        </p:nvSpPr>
        <p:spPr>
          <a:xfrm>
            <a:off x="426436" y="325090"/>
            <a:ext cx="12200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 «Нижегородский государственный архитектурно-строительный университет» (ННГАСУ)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ВЫПУСКНАЯ КВАЛИФИКАЦИОННАЯ РАБОТА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73C7C2F8-7CD7-415C-810D-8C8278A3EA73}"/>
              </a:ext>
            </a:extLst>
          </p:cNvPr>
          <p:cNvSpPr txBox="1">
            <a:spLocks/>
          </p:cNvSpPr>
          <p:nvPr/>
        </p:nvSpPr>
        <p:spPr>
          <a:xfrm>
            <a:off x="426436" y="10223500"/>
            <a:ext cx="7057600" cy="2743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Выполнил: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</a:t>
            </a:r>
            <a:r>
              <a:rPr lang="ru-RU" dirty="0">
                <a:latin typeface="Montserrat" panose="00000500000000000000" pitchFamily="2" charset="-52"/>
              </a:rPr>
              <a:t>ИС-29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Н.Ю.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Руководитель: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</a:b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77EF1-3D01-41AE-B7AB-EBA7FF630481}"/>
              </a:ext>
            </a:extLst>
          </p:cNvPr>
          <p:cNvSpPr txBox="1"/>
          <p:nvPr/>
        </p:nvSpPr>
        <p:spPr>
          <a:xfrm>
            <a:off x="426436" y="4373577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atin typeface="Montserrat" panose="00000500000000000000" pitchFamily="2" charset="-52"/>
                <a:cs typeface="Mongolian Baiti" panose="03000500000000000000" pitchFamily="66" charset="0"/>
              </a:rPr>
              <a:t>Разработка механизма прямых трансграничных финансовых операций между цифровыми валютами разных стран</a:t>
            </a:r>
            <a:endParaRPr lang="en-US" sz="4000" b="1" dirty="0">
              <a:latin typeface="Montserrat" panose="00000500000000000000" pitchFamily="2" charset="-52"/>
              <a:cs typeface="Mongolian Baiti" panose="03000500000000000000" pitchFamily="66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C7C3DA-843B-497C-80CE-BE2832A3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76105">
            <a:off x="12886149" y="-1758866"/>
            <a:ext cx="12123285" cy="49242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70227E-275D-4ECB-9FEE-0D82F569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804">
            <a:off x="13820737" y="4668849"/>
            <a:ext cx="11317279" cy="38867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649937-47FF-4E8E-9947-9DF4C6A62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4411">
            <a:off x="18872337" y="6918410"/>
            <a:ext cx="11222016" cy="361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23218502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2902" y="2438400"/>
            <a:ext cx="22761245" cy="52324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 основе каких алгоритмов генерировать ключи, адреса, чтобы это было быстро и красиво.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отойти от стандартной практики добавления случайного числа в транзакции для создания уникального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хеша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Как множество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будут синхронизироваться между собой, в какой очередности создавать блоки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 делать если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нода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получила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невалидный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блок от другой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6EA32AE-72FA-4329-B0B9-8FEE2A7F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09" y="5054600"/>
            <a:ext cx="7293276" cy="402866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E032A-C479-4C1A-B613-E274C38B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709" y="607738"/>
            <a:ext cx="7293276" cy="40761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B453B6C-FF2F-4E05-BA7A-045E43E4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709" y="9469341"/>
            <a:ext cx="7293276" cy="2355290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A4A6D522-A889-4F13-A3C2-D00C4B828D63}"/>
              </a:ext>
            </a:extLst>
          </p:cNvPr>
          <p:cNvSpPr/>
          <p:nvPr/>
        </p:nvSpPr>
        <p:spPr>
          <a:xfrm>
            <a:off x="16585709" y="12210706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Фрагменты схем из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bitcoin whitepaper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 проблем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477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282181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Решения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11774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727416" y="3352800"/>
            <a:ext cx="40985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Криптография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2741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bip39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мнемонических фраз,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bech32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генерации адресов и </a:t>
            </a:r>
            <a:r>
              <a:rPr lang="en-US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ESDSA (Ed25519) 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ключей.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37080" y="27432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46755" y="3352800"/>
            <a:ext cx="5705377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32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Уникальные транзакции</a:t>
            </a:r>
            <a:endParaRPr lang="en-US" sz="3200" dirty="0">
              <a:latin typeface="Montserrat" panose="00000500000000000000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246756" y="44704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Вместо случайного числа сделать время уникальным параметром.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637142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246818" y="8585200"/>
            <a:ext cx="563670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Синхронизация</a:t>
            </a:r>
            <a:r>
              <a:rPr lang="en-US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 </a:t>
            </a:r>
            <a:r>
              <a:rPr lang="ru-RU" sz="40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нод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246819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Система готовности и ожидания, уведомления и блокировки.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17740" y="7975600"/>
            <a:ext cx="7112889" cy="4622800"/>
          </a:xfrm>
          <a:prstGeom prst="roundRect">
            <a:avLst>
              <a:gd name="adj" fmla="val 8703"/>
            </a:avLst>
          </a:prstGeom>
          <a:solidFill>
            <a:srgbClr val="2B2B2B">
              <a:alpha val="10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27416" y="8585200"/>
            <a:ext cx="601208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Сбои синхронизации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727416" y="9702800"/>
            <a:ext cx="6012085" cy="240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Нативный </a:t>
            </a:r>
            <a:r>
              <a:rPr lang="ru-RU" sz="2800" dirty="0" err="1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автофорк</a:t>
            </a:r>
            <a:r>
              <a:rPr lang="ru-RU" sz="2800" dirty="0">
                <a:solidFill>
                  <a:srgbClr val="FAFAFA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4CD4EA9-AB2B-4C18-A758-D71E05C78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8508" y="-3270826"/>
            <a:ext cx="8637080" cy="20867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get_blocks_until_hash_from_node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block.transactions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not 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validate_transaction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transaction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=transaction,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create_block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=block,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with_commit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f"got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latest_blocks.blocks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new blocks after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latest_blocks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start_node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(session: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aiohttp.ClientSession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success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success: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exclude_urls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f"Trying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sync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синкать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нечего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logging.info(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"No suitable node for sync"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мы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одни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начинаем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качать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get_last_block_previous_hash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async_session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#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получили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все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новые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блоки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с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транзакциями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process_latest_blocks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last_block_previous_hash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http_session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=session,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Exception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logging.info(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f"exception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from verify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BlocksVerifyResult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suitable_node_url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sql_session.expunge_all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add_new_blocks_from_node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verify_result.new_blocks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bad_urls.append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verify_result.suitable_node_url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Выбор средств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5353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677336"/>
            <a:ext cx="1844029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Средства разработки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13C0CBA-066A-4ABC-9AED-9E902846936F}"/>
              </a:ext>
            </a:extLst>
          </p:cNvPr>
          <p:cNvGrpSpPr/>
          <p:nvPr/>
        </p:nvGrpSpPr>
        <p:grpSpPr>
          <a:xfrm>
            <a:off x="878505" y="4120028"/>
            <a:ext cx="4891866" cy="1699199"/>
            <a:chOff x="2025765" y="4914901"/>
            <a:chExt cx="3323188" cy="101428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D29E9B-1698-4940-93CE-5DE959B04E3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765" y="4914901"/>
              <a:ext cx="1154316" cy="101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82A169-CE7C-43FE-92F3-DE3CEC875473}"/>
                </a:ext>
              </a:extLst>
            </p:cNvPr>
            <p:cNvSpPr txBox="1"/>
            <p:nvPr/>
          </p:nvSpPr>
          <p:spPr>
            <a:xfrm>
              <a:off x="3292765" y="5118908"/>
              <a:ext cx="2056188" cy="60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/>
                  </a:solidFill>
                  <a:latin typeface="Montserrat Bold" panose="00000800000000000000" charset="-52"/>
                </a:rPr>
                <a:t>Python</a:t>
              </a:r>
              <a:endParaRPr lang="ru-RU" sz="8000" dirty="0">
                <a:solidFill>
                  <a:schemeClr val="tx1"/>
                </a:solidFill>
                <a:latin typeface="Montserrat Bold" panose="00000800000000000000" charset="-52"/>
              </a:endParaRPr>
            </a:p>
          </p:txBody>
        </p:sp>
      </p:grpSp>
      <p:pic>
        <p:nvPicPr>
          <p:cNvPr id="2050" name="Picture 2" descr="Пишем веб сервис на Python с помощью FastAPI / Хабр">
            <a:extLst>
              <a:ext uri="{FF2B5EF4-FFF2-40B4-BE49-F238E27FC236}">
                <a16:creationId xmlns:a16="http://schemas.microsoft.com/office/drawing/2014/main" id="{C3661778-59E4-48BA-A034-2767EE4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1" y="6858000"/>
            <a:ext cx="6619409" cy="23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greSQL — Википедия">
            <a:extLst>
              <a:ext uri="{FF2B5EF4-FFF2-40B4-BE49-F238E27FC236}">
                <a16:creationId xmlns:a16="http://schemas.microsoft.com/office/drawing/2014/main" id="{99678AC8-6BA3-4E78-9062-47959A44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68" y="10115831"/>
            <a:ext cx="1793124" cy="18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19C5CD-AE44-4529-822F-D10DECFD6BC8}"/>
              </a:ext>
            </a:extLst>
          </p:cNvPr>
          <p:cNvSpPr txBox="1"/>
          <p:nvPr/>
        </p:nvSpPr>
        <p:spPr>
          <a:xfrm>
            <a:off x="3464668" y="10490846"/>
            <a:ext cx="495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Montserrat Bold" panose="00000800000000000000" charset="-52"/>
              </a:rPr>
              <a:t>PostgreSQL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  <p:pic>
        <p:nvPicPr>
          <p:cNvPr id="2054" name="Picture 6" descr="Uvicorn">
            <a:extLst>
              <a:ext uri="{FF2B5EF4-FFF2-40B4-BE49-F238E27FC236}">
                <a16:creationId xmlns:a16="http://schemas.microsoft.com/office/drawing/2014/main" id="{B3913A4A-DA1B-4C46-A039-FCEEF77C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37" y="4461794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Alchemy">
            <a:extLst>
              <a:ext uri="{FF2B5EF4-FFF2-40B4-BE49-F238E27FC236}">
                <a16:creationId xmlns:a16="http://schemas.microsoft.com/office/drawing/2014/main" id="{19B030D6-2D26-4B78-A847-8C94BCB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636" y="10998677"/>
            <a:ext cx="6182362" cy="128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- MagicStack/asyncpg: A fast PostgreSQL Database Client Library for  Python/asyncio.">
            <a:extLst>
              <a:ext uri="{FF2B5EF4-FFF2-40B4-BE49-F238E27FC236}">
                <a16:creationId xmlns:a16="http://schemas.microsoft.com/office/drawing/2014/main" id="{B0E01C15-2C3E-4373-B87F-52B1612A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154" y="2805096"/>
            <a:ext cx="9154973" cy="4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D7406C-6AD2-49DB-A1E2-C6E10806930A}"/>
              </a:ext>
            </a:extLst>
          </p:cNvPr>
          <p:cNvSpPr txBox="1"/>
          <p:nvPr/>
        </p:nvSpPr>
        <p:spPr>
          <a:xfrm>
            <a:off x="17644614" y="7174840"/>
            <a:ext cx="3700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Montserrat Bold" panose="00000800000000000000" charset="-52"/>
              </a:rPr>
              <a:t>Asyncpg</a:t>
            </a:r>
            <a:endParaRPr lang="ru-RU" sz="8000" dirty="0">
              <a:solidFill>
                <a:schemeClr val="tx1"/>
              </a:solidFill>
              <a:latin typeface="Montserrat Bold" panose="000008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776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Пользовательский интерфейс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56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D4A675F-CB23-4574-93ED-D06356C35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4283" y="578802"/>
            <a:ext cx="16618480" cy="528560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22A8D-6F27-43C2-8398-26428BA78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083" y="7162800"/>
            <a:ext cx="11944881" cy="6055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347797-650E-46B5-860A-CDBB75FE6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29581" y="1917937"/>
            <a:ext cx="20127885" cy="10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62BB5D0-3189-4B40-B1D7-B2066A10E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6502" y="1104901"/>
            <a:ext cx="10280673" cy="3788832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C0E66C7B-0D70-4519-88EB-9809A82EE0F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20" y="6917267"/>
            <a:ext cx="1493916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F483833-3F1F-42B1-9964-1115ADE59D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0986" y="246180"/>
            <a:ext cx="12249680" cy="691662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2AB7F0B7-C89F-4F70-B3DD-4C66CEF87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918" y="7631852"/>
            <a:ext cx="19045117" cy="5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9826" y="414868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209800"/>
            <a:ext cx="11024978" cy="370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Содержание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4936066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Актуальность</a:t>
            </a:r>
            <a:endParaRPr lang="en-US" sz="28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7469" y="5046132"/>
            <a:ext cx="237096" cy="237067"/>
          </a:xfrm>
          <a:prstGeom prst="rect">
            <a:avLst/>
          </a:prstGeom>
        </p:spPr>
      </p:pic>
      <p:sp>
        <p:nvSpPr>
          <p:cNvPr id="34" name="Text 3">
            <a:extLst>
              <a:ext uri="{FF2B5EF4-FFF2-40B4-BE49-F238E27FC236}">
                <a16:creationId xmlns:a16="http://schemas.microsoft.com/office/drawing/2014/main" id="{F41C47C6-6195-45A7-9913-4164B4EF5662}"/>
              </a:ext>
            </a:extLst>
          </p:cNvPr>
          <p:cNvSpPr/>
          <p:nvPr/>
        </p:nvSpPr>
        <p:spPr>
          <a:xfrm>
            <a:off x="812902" y="5629853"/>
            <a:ext cx="2188906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Цель работы</a:t>
            </a:r>
            <a:endParaRPr lang="en-US" sz="2800" dirty="0"/>
          </a:p>
        </p:txBody>
      </p:sp>
      <p:pic>
        <p:nvPicPr>
          <p:cNvPr id="36" name="Image 1" descr=" ">
            <a:extLst>
              <a:ext uri="{FF2B5EF4-FFF2-40B4-BE49-F238E27FC236}">
                <a16:creationId xmlns:a16="http://schemas.microsoft.com/office/drawing/2014/main" id="{7E7AE60A-D4D7-45D7-B64A-6DA8043EC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216" y="5739919"/>
            <a:ext cx="237096" cy="237067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75774D7C-5119-477B-A8BF-0BE7EBE8A407}"/>
              </a:ext>
            </a:extLst>
          </p:cNvPr>
          <p:cNvSpPr/>
          <p:nvPr/>
        </p:nvSpPr>
        <p:spPr>
          <a:xfrm>
            <a:off x="812902" y="6355586"/>
            <a:ext cx="3380619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Поставленные задачи</a:t>
            </a:r>
            <a:endParaRPr lang="en-US" sz="2800" dirty="0"/>
          </a:p>
        </p:txBody>
      </p:sp>
      <p:pic>
        <p:nvPicPr>
          <p:cNvPr id="39" name="Image 1" descr=" ">
            <a:extLst>
              <a:ext uri="{FF2B5EF4-FFF2-40B4-BE49-F238E27FC236}">
                <a16:creationId xmlns:a16="http://schemas.microsoft.com/office/drawing/2014/main" id="{0BC956F2-E372-4E52-9954-6F0B351F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337" y="6482745"/>
            <a:ext cx="237096" cy="237067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71AD71BC-E511-447F-A128-D3A62ACAA437}"/>
              </a:ext>
            </a:extLst>
          </p:cNvPr>
          <p:cNvSpPr/>
          <p:nvPr/>
        </p:nvSpPr>
        <p:spPr>
          <a:xfrm>
            <a:off x="812902" y="7104499"/>
            <a:ext cx="3967215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Выявленные проблемы</a:t>
            </a:r>
            <a:endParaRPr lang="en-US" sz="2800" dirty="0"/>
          </a:p>
        </p:txBody>
      </p:sp>
      <p:pic>
        <p:nvPicPr>
          <p:cNvPr id="42" name="Image 1" descr=" ">
            <a:extLst>
              <a:ext uri="{FF2B5EF4-FFF2-40B4-BE49-F238E27FC236}">
                <a16:creationId xmlns:a16="http://schemas.microsoft.com/office/drawing/2014/main" id="{1F8FEB25-B075-43FC-A211-9C96D2A8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57" y="7239325"/>
            <a:ext cx="237096" cy="237067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9BDD09D9-F02C-462F-9575-F4770D2BAB10}"/>
              </a:ext>
            </a:extLst>
          </p:cNvPr>
          <p:cNvSpPr/>
          <p:nvPr/>
        </p:nvSpPr>
        <p:spPr>
          <a:xfrm>
            <a:off x="812902" y="7881664"/>
            <a:ext cx="5794932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Необходимые уникальные решения </a:t>
            </a:r>
            <a:endParaRPr lang="en-US" sz="2800" dirty="0"/>
          </a:p>
        </p:txBody>
      </p:sp>
      <p:pic>
        <p:nvPicPr>
          <p:cNvPr id="46" name="Image 1" descr=" ">
            <a:extLst>
              <a:ext uri="{FF2B5EF4-FFF2-40B4-BE49-F238E27FC236}">
                <a16:creationId xmlns:a16="http://schemas.microsoft.com/office/drawing/2014/main" id="{279D3957-5C87-4214-9BF6-9E29E936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527" y="7995085"/>
            <a:ext cx="237096" cy="237067"/>
          </a:xfrm>
          <a:prstGeom prst="rect">
            <a:avLst/>
          </a:prstGeom>
        </p:spPr>
      </p:pic>
      <p:sp>
        <p:nvSpPr>
          <p:cNvPr id="47" name="Text 3">
            <a:extLst>
              <a:ext uri="{FF2B5EF4-FFF2-40B4-BE49-F238E27FC236}">
                <a16:creationId xmlns:a16="http://schemas.microsoft.com/office/drawing/2014/main" id="{01B53F5A-A49F-4665-B203-75F5C8675D39}"/>
              </a:ext>
            </a:extLst>
          </p:cNvPr>
          <p:cNvSpPr/>
          <p:nvPr/>
        </p:nvSpPr>
        <p:spPr>
          <a:xfrm>
            <a:off x="812902" y="8658922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Выбор средств разработки</a:t>
            </a:r>
            <a:endParaRPr lang="en-US" sz="2800" dirty="0"/>
          </a:p>
        </p:txBody>
      </p:sp>
      <p:pic>
        <p:nvPicPr>
          <p:cNvPr id="48" name="Image 1" descr=" ">
            <a:extLst>
              <a:ext uri="{FF2B5EF4-FFF2-40B4-BE49-F238E27FC236}">
                <a16:creationId xmlns:a16="http://schemas.microsoft.com/office/drawing/2014/main" id="{50C0D37D-B939-433C-A000-886803FB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552" y="8770110"/>
            <a:ext cx="237096" cy="237067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7B15EEB0-B89D-4685-8069-72EAC5DC0295}"/>
              </a:ext>
            </a:extLst>
          </p:cNvPr>
          <p:cNvSpPr/>
          <p:nvPr/>
        </p:nvSpPr>
        <p:spPr>
          <a:xfrm>
            <a:off x="812902" y="9420643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Интерфейс пользователя</a:t>
            </a:r>
            <a:endParaRPr lang="en-US" sz="2800" dirty="0"/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38B049BB-C5F8-45BE-8D27-36A83D7E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399" y="9543057"/>
            <a:ext cx="237096" cy="237067"/>
          </a:xfrm>
          <a:prstGeom prst="rect">
            <a:avLst/>
          </a:prstGeom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7E7D7735-4969-464C-9E5C-49EF23608DA9}"/>
              </a:ext>
            </a:extLst>
          </p:cNvPr>
          <p:cNvSpPr/>
          <p:nvPr/>
        </p:nvSpPr>
        <p:spPr>
          <a:xfrm>
            <a:off x="812902" y="10213508"/>
            <a:ext cx="4243314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Перспективы развития</a:t>
            </a:r>
            <a:endParaRPr lang="en-US" sz="2800" dirty="0"/>
          </a:p>
        </p:txBody>
      </p:sp>
      <p:pic>
        <p:nvPicPr>
          <p:cNvPr id="54" name="Image 1" descr=" ">
            <a:extLst>
              <a:ext uri="{FF2B5EF4-FFF2-40B4-BE49-F238E27FC236}">
                <a16:creationId xmlns:a16="http://schemas.microsoft.com/office/drawing/2014/main" id="{F0185C02-7999-4E8B-A902-082414B0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086" y="10352855"/>
            <a:ext cx="237096" cy="237067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40B97E9B-CA54-4DFF-8026-AAB2DA09B84F}"/>
              </a:ext>
            </a:extLst>
          </p:cNvPr>
          <p:cNvSpPr/>
          <p:nvPr/>
        </p:nvSpPr>
        <p:spPr>
          <a:xfrm>
            <a:off x="810119" y="11004587"/>
            <a:ext cx="1509748" cy="57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cs typeface="Poppins Regular" pitchFamily="34" charset="-120"/>
              </a:rPr>
              <a:t>Выводы</a:t>
            </a:r>
            <a:endParaRPr lang="en-US" sz="2800" dirty="0"/>
          </a:p>
        </p:txBody>
      </p:sp>
      <p:pic>
        <p:nvPicPr>
          <p:cNvPr id="56" name="Image 1" descr=" ">
            <a:extLst>
              <a:ext uri="{FF2B5EF4-FFF2-40B4-BE49-F238E27FC236}">
                <a16:creationId xmlns:a16="http://schemas.microsoft.com/office/drawing/2014/main" id="{329FA7BF-290E-49FC-9F52-C4FA2934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453" y="11144137"/>
            <a:ext cx="237096" cy="237067"/>
          </a:xfrm>
          <a:prstGeom prst="rect">
            <a:avLst/>
          </a:prstGeom>
        </p:spPr>
      </p:pic>
      <p:sp>
        <p:nvSpPr>
          <p:cNvPr id="66" name="Rectangle 4">
            <a:extLst>
              <a:ext uri="{FF2B5EF4-FFF2-40B4-BE49-F238E27FC236}">
                <a16:creationId xmlns:a16="http://schemas.microsoft.com/office/drawing/2014/main" id="{4325FFCE-5082-471C-9DB1-1BD2F8E3C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6778" y="-8045773"/>
            <a:ext cx="15349194" cy="318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Enum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Encoding(Enum):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"""Enumeration type to list the various supported encodings."""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"qpzry9x8gf2tvdw0s3jn54khce6mua7l"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BECH32M_CONST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0x2BC830A3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bech32_polymod(values):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"""Internal function that computes the Bech32 checksum."""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generator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0x3B6A57B2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0x26508E6D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0x1EA119FA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0x3D4233DD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0x2A1462B3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top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0x1FFFFFF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&lt;&lt;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^ value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^= generator[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((top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"""Expand the HRP into values for checksum computation."""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"""Verify a checksum given HRP and converted data characters."""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 bech32_polymod(bech32_hrp_expand(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const == BECH32M_CONST: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the checksum values given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values = bech32_hrp_expand(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+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const = BECH32M_CONST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== Encoding.BECH32M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bech32_polymod(values +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]) ^ const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polymod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&gt;&gt;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*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&amp;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"""Compute a Bech32 string given HRP and data values."""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 = data + bech32_create_checksum(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.join([CHARSET[d]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combined])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"""Validate a Bech32/Bech32m string, and determine HRP and data."""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126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bech.upper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bech.lower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pos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bech.rfind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7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90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not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[:pos]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data =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CHARSET.find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(x)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x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bech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[pos 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spec = bech32_verify_checksum(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data[:-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spec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pad=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"""General power-of-2 base conversion."""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 = []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value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(value 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acc = ((acc &lt;&lt;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| value)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max_acc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bits +=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bits -=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&gt;&gt; bits)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pad: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ret.append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elif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bits &gt;=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frombits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((acc &lt;&lt;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tobits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- bits)) &amp;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maxv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"""Decode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data, spec = bech32_decode(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addr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hrpgot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!=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is None 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40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20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len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(decoded)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!=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!= 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data[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], decoded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 -&gt;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|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"""Encode a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segwit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address."""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spec = Encoding.BECH32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Encoding.BECH32M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 = bech32_encode(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]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convertbits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witprog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), spec)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decode(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hrp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ret) == 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None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return None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2B8DE82-C071-4024-907D-12D58BA231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841" y="1368490"/>
            <a:ext cx="19973492" cy="10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734ED7-8CAD-42D6-A9BE-90FE5C1543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7199" y="2683707"/>
            <a:ext cx="21852649" cy="89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DA6646EB-E01D-4B73-9B86-4E550F70FD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9870" y="1312235"/>
            <a:ext cx="18467434" cy="117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537200"/>
            <a:ext cx="21135442" cy="1625600"/>
          </a:xfrm>
          <a:prstGeom prst="rect">
            <a:avLst/>
          </a:prstGeom>
          <a:noFill/>
          <a:ln/>
        </p:spPr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A8C7CDB-1184-4C36-8714-B2834FB5B3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4225" y="929057"/>
            <a:ext cx="18998598" cy="1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Перспективы развития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877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4384715"/>
            <a:ext cx="10737075" cy="494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Балансировщик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Различные виды криптовалют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Потенциал изменения обработки транзакций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Система тестирования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Биржи по обмену валют</a:t>
            </a:r>
          </a:p>
          <a:p>
            <a:pPr marL="571500" indent="-571500" algn="l">
              <a:lnSpc>
                <a:spcPts val="5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I18N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B348F-438B-4699-833F-38F219C1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7" y="142874"/>
            <a:ext cx="9184465" cy="55250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F9A5A8-FD05-43D6-8EFA-19336ACD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675" y="6610358"/>
            <a:ext cx="8249567" cy="569276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ECE41553-E48E-47C3-8F25-CC2765600FA5}"/>
              </a:ext>
            </a:extLst>
          </p:cNvPr>
          <p:cNvSpPr/>
          <p:nvPr/>
        </p:nvSpPr>
        <p:spPr>
          <a:xfrm>
            <a:off x="13805675" y="5498750"/>
            <a:ext cx="5074992" cy="664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Балансировщик нагрузки</a:t>
            </a:r>
            <a:endParaRPr lang="en-US" sz="2000" dirty="0">
              <a:latin typeface="Montserrat" panose="00000500000000000000" pitchFamily="2" charset="-52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0C131D-7D7A-4E21-BC2E-ABADA5332637}"/>
              </a:ext>
            </a:extLst>
          </p:cNvPr>
          <p:cNvSpPr/>
          <p:nvPr/>
        </p:nvSpPr>
        <p:spPr>
          <a:xfrm>
            <a:off x="13805675" y="12624685"/>
            <a:ext cx="6839096" cy="82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Обменник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799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200488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</a:rPr>
              <a:t>Выводы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299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62CE858-ADFF-41F8-967D-66845BBDF08A}"/>
              </a:ext>
            </a:extLst>
          </p:cNvPr>
          <p:cNvSpPr txBox="1"/>
          <p:nvPr/>
        </p:nvSpPr>
        <p:spPr>
          <a:xfrm>
            <a:off x="1100667" y="4057233"/>
            <a:ext cx="1129453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Общее количество строк: </a:t>
            </a:r>
            <a:r>
              <a:rPr lang="ru-RU" sz="4400" b="1" dirty="0">
                <a:latin typeface="Montserrat" panose="00000500000000000000" pitchFamily="2" charset="-52"/>
              </a:rPr>
              <a:t>3433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строк с комментариями: </a:t>
            </a:r>
            <a:r>
              <a:rPr lang="ru-RU" sz="4000" b="1" dirty="0">
                <a:latin typeface="Montserrat" panose="00000500000000000000" pitchFamily="2" charset="-52"/>
              </a:rPr>
              <a:t>58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пустых строк: </a:t>
            </a:r>
            <a:r>
              <a:rPr lang="ru-RU" sz="4000" b="1" dirty="0">
                <a:latin typeface="Montserrat" panose="00000500000000000000" pitchFamily="2" charset="-52"/>
              </a:rPr>
              <a:t>770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Самая длинная строка: </a:t>
            </a:r>
            <a:r>
              <a:rPr lang="ru-RU" sz="4000" b="1" dirty="0">
                <a:latin typeface="Montserrat" panose="00000500000000000000" pitchFamily="2" charset="-52"/>
              </a:rPr>
              <a:t>136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Средняя длина строки: </a:t>
            </a:r>
            <a:r>
              <a:rPr lang="ru-RU" sz="4000" b="1" dirty="0">
                <a:latin typeface="Montserrat" panose="00000500000000000000" pitchFamily="2" charset="-52"/>
              </a:rPr>
              <a:t>28.12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функций: </a:t>
            </a:r>
            <a:r>
              <a:rPr lang="ru-RU" sz="4000" b="1" dirty="0">
                <a:latin typeface="Montserrat" panose="00000500000000000000" pitchFamily="2" charset="-52"/>
              </a:rPr>
              <a:t>72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классов: </a:t>
            </a:r>
            <a:r>
              <a:rPr lang="ru-RU" sz="4000" b="1" dirty="0">
                <a:latin typeface="Montserrat" panose="00000500000000000000" pitchFamily="2" charset="-52"/>
              </a:rPr>
              <a:t>14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импортов: </a:t>
            </a:r>
            <a:r>
              <a:rPr lang="ru-RU" sz="4000" b="1" dirty="0">
                <a:latin typeface="Montserrat" panose="00000500000000000000" pitchFamily="2" charset="-52"/>
              </a:rPr>
              <a:t>295</a:t>
            </a:r>
          </a:p>
          <a:p>
            <a:pPr marL="0" indent="0">
              <a:buNone/>
            </a:pPr>
            <a:r>
              <a:rPr lang="ru-RU" sz="4000" dirty="0">
                <a:latin typeface="Montserrat" panose="00000500000000000000" pitchFamily="2" charset="-52"/>
              </a:rPr>
              <a:t>Количество декораторов: </a:t>
            </a:r>
            <a:r>
              <a:rPr lang="ru-RU" sz="4000" b="1" dirty="0">
                <a:latin typeface="Montserrat" panose="00000500000000000000" pitchFamily="2" charset="-52"/>
              </a:rPr>
              <a:t>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78DA5-D3E1-4CC8-9ED6-2D210CE860F2}"/>
              </a:ext>
            </a:extLst>
          </p:cNvPr>
          <p:cNvSpPr txBox="1"/>
          <p:nvPr/>
        </p:nvSpPr>
        <p:spPr>
          <a:xfrm>
            <a:off x="16898112" y="2267215"/>
            <a:ext cx="6791621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Разработанное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-решение обеспечивает значительное повышение эффективности и снижение затрат, ведет к устранению необходимости в многочисленных посредниках и снижению потребления вычислительных ресурсов. </a:t>
            </a:r>
            <a:r>
              <a:rPr lang="ru-RU" sz="3200" dirty="0" err="1">
                <a:solidFill>
                  <a:schemeClr val="tx1"/>
                </a:solidFill>
                <a:latin typeface="Montserrat" panose="00000500000000000000" pitchFamily="2" charset="-52"/>
              </a:rPr>
              <a:t>Блокчейн</a:t>
            </a:r>
            <a:r>
              <a:rPr lang="ru-RU" sz="3200" dirty="0">
                <a:solidFill>
                  <a:schemeClr val="tx1"/>
                </a:solidFill>
                <a:latin typeface="Montserrat" panose="00000500000000000000" pitchFamily="2" charset="-52"/>
              </a:rPr>
              <a:t> активно способствует цифровизации экономики, предоставляя основу для создания новых цифровых сервисов и продуктов, поддерживая малый и средний бизнес, а также открывая возможности для автоматизации процессов через смарт-контракты и улучшенное управление данными.</a:t>
            </a:r>
          </a:p>
        </p:txBody>
      </p:sp>
      <p:pic>
        <p:nvPicPr>
          <p:cNvPr id="4098" name="Picture 2" descr="Serial Experiments: Lain | Experiments, Lie, Hacker room">
            <a:extLst>
              <a:ext uri="{FF2B5EF4-FFF2-40B4-BE49-F238E27FC236}">
                <a16:creationId xmlns:a16="http://schemas.microsoft.com/office/drawing/2014/main" id="{2D07A229-A995-4E09-8990-2F186E3C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734058"/>
            <a:ext cx="329194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B38FE-7168-495D-B2DF-8A2142CC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3"/>
          <a:stretch/>
        </p:blipFill>
        <p:spPr>
          <a:xfrm>
            <a:off x="697442" y="9259758"/>
            <a:ext cx="9212528" cy="4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8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797594" y="4834466"/>
            <a:ext cx="10887930" cy="404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Вы</a:t>
            </a:r>
            <a:r>
              <a:rPr lang="ru-RU" sz="6600" dirty="0">
                <a:latin typeface="Montserrat" panose="00000500000000000000" pitchFamily="2" charset="-52"/>
              </a:rPr>
              <a:t>ступал</a:t>
            </a: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Студент группы ИС-29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anose="00000500000000000000" pitchFamily="2" charset="-52"/>
                <a:ea typeface="+mn-ea"/>
                <a:cs typeface="+mn-cs"/>
              </a:rPr>
              <a:t>Самедов Николай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959038-1D66-4FE4-8CE4-3ACC5917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853" y="2802466"/>
            <a:ext cx="8111066" cy="81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Актуальность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2540000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Проблема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437465"/>
            <a:ext cx="10686269" cy="237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Фиатная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система не позволяет проводить трансграничные транзакции на фундаментальном уровне, а существующие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блокчейны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 являются заложниками своих алгоритмов и консенсус-механизмов, из-за чего неудобны в использовании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2" y="6146805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Решение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2" y="7112004"/>
            <a:ext cx="10686269" cy="106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Новый экономический слой (крипто)валюты, построенный на гибком и быстром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консенус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-механизме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2902" y="8593669"/>
            <a:ext cx="1073707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Почему это актуально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2901" y="9618134"/>
            <a:ext cx="10686269" cy="171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Обход санкций, снижение издержек, прозрачность и безопасность, цифровизация экономики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,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поддержка экономики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4274F5-8C6C-4D0F-AD08-D8D50D3A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467" y="1649420"/>
            <a:ext cx="11725806" cy="5837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6643FA-2BCA-4B9F-A133-B020F66D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467" y="9135989"/>
            <a:ext cx="11725806" cy="274580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D2A538C6-3406-4F3E-9411-3FE9DFF7FDC8}"/>
              </a:ext>
            </a:extLst>
          </p:cNvPr>
          <p:cNvSpPr/>
          <p:nvPr/>
        </p:nvSpPr>
        <p:spPr>
          <a:xfrm>
            <a:off x="13376994" y="12343349"/>
            <a:ext cx="9696947" cy="85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Сравнение </a:t>
            </a:r>
            <a:r>
              <a:rPr lang="en-US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TPS (transaction per second) </a:t>
            </a:r>
            <a:r>
              <a:rPr lang="ru-RU" sz="20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у разных финансовых систем 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4" y="5232400"/>
            <a:ext cx="11736236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Цель работы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75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3" y="1881107"/>
            <a:ext cx="8568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  <a:cs typeface="Poppins Bold" pitchFamily="34" charset="-120"/>
              </a:rPr>
              <a:t>Взять лучшее из имеющегося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2861738"/>
            <a:ext cx="9956698" cy="204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Для решения вышеописанных проблем идеально подходит разработанный в 2017 алгоритм 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Proof of Authority (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).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Он быстрый, эффективный, менее затратный.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2903" y="7786091"/>
            <a:ext cx="7552165" cy="88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000" dirty="0">
                <a:solidFill>
                  <a:srgbClr val="2B2B2B">
                    <a:alpha val="100000"/>
                  </a:srgbClr>
                </a:solidFill>
                <a:latin typeface="Montserrat" panose="00000500000000000000" pitchFamily="2" charset="-52"/>
                <a:ea typeface="Poppins Bold" pitchFamily="34" charset="-122"/>
              </a:rPr>
              <a:t>Адаптировать под задачу</a:t>
            </a:r>
            <a:endParaRPr lang="en-US" sz="4000" dirty="0">
              <a:latin typeface="Montserrat" panose="00000500000000000000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12903" y="8714418"/>
            <a:ext cx="10921899" cy="162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Создать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экосистему поверх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 ней должно быть все необходимое для проведения транзакций: криптография, хранилище,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ноды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, веб-интерфейс</a:t>
            </a: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E731B-34E1-4C6C-9E05-791C71CA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428" y="5962851"/>
            <a:ext cx="10064478" cy="7380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D69053B-BB4E-4D15-8757-B05F6453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01" y="887221"/>
            <a:ext cx="11345331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7051663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Поставленные 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422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524" cy="137160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812902" y="1955800"/>
            <a:ext cx="11024978" cy="208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Задачи</a:t>
            </a:r>
            <a:endParaRPr lang="en-US" sz="10800" dirty="0">
              <a:latin typeface="Montserrat" panose="00000500000000000000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2902" y="3987800"/>
            <a:ext cx="10686269" cy="7890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Для создания системы проведения транзакций с помощью </a:t>
            </a:r>
            <a:r>
              <a:rPr lang="ru-RU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блокчейна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на консенсус-механизме </a:t>
            </a:r>
            <a:r>
              <a:rPr lang="en-US" sz="2800" dirty="0" err="1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PoA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требовались следующие шаги.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существующих решений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Выбор среды разработки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Анализ потенциальных уязвимостей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Разработка архитектуры взаимодействия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Создание трёх основных модулей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👉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Планирование дальнейшего развития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cs typeface="Poppins Regular" pitchFamily="34" charset="-120"/>
              </a:rPr>
              <a:t>На этапах архитектуры и анализа были выявлены некоторые проблемы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 </a:t>
            </a:r>
            <a:endParaRPr lang="en-US" sz="28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💡 </a:t>
            </a:r>
            <a:r>
              <a:rPr lang="ru-RU" sz="2800" dirty="0">
                <a:solidFill>
                  <a:srgbClr val="565656">
                    <a:alpha val="100000"/>
                  </a:srgbClr>
                </a:solidFill>
                <a:latin typeface="Montserrat" panose="00000500000000000000" pitchFamily="2" charset="-52"/>
                <a:ea typeface="Poppins Regular" pitchFamily="34" charset="-122"/>
                <a:cs typeface="Poppins Regular" pitchFamily="34" charset="-120"/>
              </a:rPr>
              <a:t>Чтобы решить их нужен еще один анализ…</a:t>
            </a:r>
            <a:endParaRPr lang="en-US" sz="2800" dirty="0"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0ABC5F-E504-4A87-923B-BCFDA71B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61" y="10558860"/>
            <a:ext cx="2467319" cy="28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95F366-1FE2-4AFF-8B9C-9AF8FAE6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880" y="411427"/>
            <a:ext cx="11383604" cy="5697488"/>
          </a:xfrm>
          <a:prstGeom prst="rect">
            <a:avLst/>
          </a:prstGeom>
        </p:spPr>
      </p:pic>
      <p:pic>
        <p:nvPicPr>
          <p:cNvPr id="3082" name="Picture 10" descr="A Proven Strategy For Defending Against Zero-Day Exploits And Attacks —  Updated for 2023 - MixMode">
            <a:extLst>
              <a:ext uri="{FF2B5EF4-FFF2-40B4-BE49-F238E27FC236}">
                <a16:creationId xmlns:a16="http://schemas.microsoft.com/office/drawing/2014/main" id="{8B3CF3F9-EBFE-4602-9842-69258BF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61" y="6688666"/>
            <a:ext cx="1123382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98 Degrees: Serial Experiments Lain – Otaku USA Magazine">
            <a:extLst>
              <a:ext uri="{FF2B5EF4-FFF2-40B4-BE49-F238E27FC236}">
                <a16:creationId xmlns:a16="http://schemas.microsoft.com/office/drawing/2014/main" id="{88765B32-A1B9-4D64-A788-6AF17BF1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91" y="10558860"/>
            <a:ext cx="4048563" cy="2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5803" y="5232400"/>
            <a:ext cx="21135442" cy="3251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625803" y="5232400"/>
            <a:ext cx="18220064" cy="2259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800"/>
              </a:lnSpc>
              <a:buNone/>
            </a:pPr>
            <a:r>
              <a:rPr lang="ru-RU" sz="10800" dirty="0">
                <a:latin typeface="Montserrat" panose="00000500000000000000" pitchFamily="2" charset="-52"/>
                <a:ea typeface="Inter Bold" pitchFamily="34" charset="-122"/>
                <a:cs typeface="Inter Bold" pitchFamily="34" charset="-120"/>
              </a:rPr>
              <a:t>Выявленные проблемы</a:t>
            </a:r>
            <a:endParaRPr lang="en-US" sz="10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160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6951</TotalTime>
  <Words>4309</Words>
  <Application>Microsoft Office PowerPoint</Application>
  <PresentationFormat>Произвольный</PresentationFormat>
  <Paragraphs>212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JetBrains Mono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Николай Самедов</cp:lastModifiedBy>
  <cp:revision>88</cp:revision>
  <dcterms:created xsi:type="dcterms:W3CDTF">2024-05-07T10:40:35Z</dcterms:created>
  <dcterms:modified xsi:type="dcterms:W3CDTF">2024-06-05T11:57:09Z</dcterms:modified>
</cp:coreProperties>
</file>